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3" r:id="rId2"/>
    <p:sldId id="260" r:id="rId3"/>
    <p:sldId id="261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800B"/>
    <a:srgbClr val="A61A2C"/>
    <a:srgbClr val="CCC1DA"/>
    <a:srgbClr val="404040"/>
    <a:srgbClr val="928067"/>
    <a:srgbClr val="C5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0" autoAdjust="0"/>
    <p:restoredTop sz="95203" autoAdjust="0"/>
  </p:normalViewPr>
  <p:slideViewPr>
    <p:cSldViewPr>
      <p:cViewPr varScale="1">
        <p:scale>
          <a:sx n="100" d="100"/>
          <a:sy n="100" d="100"/>
        </p:scale>
        <p:origin x="2864" y="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1885B0-35CD-43EF-8A97-57373A809B4C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FBE06-D155-4635-BE51-77583C261F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9622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로그인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FBE06-D155-4635-BE51-77583C261F34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0764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FBE06-D155-4635-BE51-77583C261F34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7918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6DC0-D3B0-44A8-B0A1-9C5BC8DB8F8C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AA01-32C1-47AD-8F12-9C0D9A6218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6DC0-D3B0-44A8-B0A1-9C5BC8DB8F8C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AA01-32C1-47AD-8F12-9C0D9A6218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6DC0-D3B0-44A8-B0A1-9C5BC8DB8F8C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AA01-32C1-47AD-8F12-9C0D9A6218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6DC0-D3B0-44A8-B0A1-9C5BC8DB8F8C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AA01-32C1-47AD-8F12-9C0D9A6218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6DC0-D3B0-44A8-B0A1-9C5BC8DB8F8C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AA01-32C1-47AD-8F12-9C0D9A6218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6DC0-D3B0-44A8-B0A1-9C5BC8DB8F8C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AA01-32C1-47AD-8F12-9C0D9A6218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6DC0-D3B0-44A8-B0A1-9C5BC8DB8F8C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AA01-32C1-47AD-8F12-9C0D9A6218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6DC0-D3B0-44A8-B0A1-9C5BC8DB8F8C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AA01-32C1-47AD-8F12-9C0D9A6218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6DC0-D3B0-44A8-B0A1-9C5BC8DB8F8C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AA01-32C1-47AD-8F12-9C0D9A6218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6DC0-D3B0-44A8-B0A1-9C5BC8DB8F8C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AA01-32C1-47AD-8F12-9C0D9A6218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6DC0-D3B0-44A8-B0A1-9C5BC8DB8F8C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AA01-32C1-47AD-8F12-9C0D9A6218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36DC0-D3B0-44A8-B0A1-9C5BC8DB8F8C}" type="datetimeFigureOut">
              <a:rPr lang="ko-KR" altLang="en-US" smtClean="0"/>
              <a:t>2025-03-06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AAA01-32C1-47AD-8F12-9C0D9A6218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oku.korea.ac.kr/" TargetMode="External"/><Relationship Id="rId3" Type="http://schemas.openxmlformats.org/officeDocument/2006/relationships/hyperlink" Target="https://www.korea.ac.kr/sites/ko/index.do" TargetMode="External"/><Relationship Id="rId7" Type="http://schemas.openxmlformats.org/officeDocument/2006/relationships/hyperlink" Target="https://job.korea.ac.kr/#anchor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atascience.korea.ac.kr/ds/index.do" TargetMode="External"/><Relationship Id="rId5" Type="http://schemas.openxmlformats.org/officeDocument/2006/relationships/hyperlink" Target="https://cs.korea.ac.kr/cs/index.do" TargetMode="External"/><Relationship Id="rId4" Type="http://schemas.openxmlformats.org/officeDocument/2006/relationships/hyperlink" Target="https://info.korea.ac.kr/info/index.do" TargetMode="External"/><Relationship Id="rId9" Type="http://schemas.openxmlformats.org/officeDocument/2006/relationships/hyperlink" Target="https://sics.korea.ac.kr/c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-25642" y="0"/>
            <a:ext cx="17475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altLang="ko-KR" b="1" dirty="0" smtClean="0"/>
              <a:t>[</a:t>
            </a:r>
            <a:r>
              <a:rPr lang="ko-KR" altLang="en-US" b="1" dirty="0" err="1" smtClean="0"/>
              <a:t>메인페이지</a:t>
            </a:r>
            <a:r>
              <a:rPr lang="en-US" altLang="ko-KR" b="1" dirty="0" smtClean="0"/>
              <a:t>]</a:t>
            </a:r>
          </a:p>
          <a:p>
            <a:pPr>
              <a:buNone/>
            </a:pPr>
            <a:r>
              <a:rPr lang="en-US" altLang="ko-KR" b="1" dirty="0" smtClean="0"/>
              <a:t>- </a:t>
            </a:r>
            <a:r>
              <a:rPr lang="ko-KR" altLang="en-US" b="1" dirty="0" smtClean="0"/>
              <a:t>인공지능학과</a:t>
            </a:r>
            <a:endParaRPr lang="en-US" altLang="ko-KR" b="1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6557"/>
            <a:ext cx="5616624" cy="6824886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1835696" y="184666"/>
            <a:ext cx="1368152" cy="397205"/>
            <a:chOff x="241067" y="2146557"/>
            <a:chExt cx="2232248" cy="648072"/>
          </a:xfrm>
        </p:grpSpPr>
        <p:sp>
          <p:nvSpPr>
            <p:cNvPr id="5" name="직사각형 4"/>
            <p:cNvSpPr/>
            <p:nvPr/>
          </p:nvSpPr>
          <p:spPr>
            <a:xfrm>
              <a:off x="241067" y="2146557"/>
              <a:ext cx="2232248" cy="64807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7" name="그림 2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075" y="2192060"/>
              <a:ext cx="2098685" cy="588868"/>
            </a:xfrm>
            <a:prstGeom prst="rect">
              <a:avLst/>
            </a:prstGeom>
          </p:spPr>
        </p:pic>
      </p:grpSp>
      <p:sp>
        <p:nvSpPr>
          <p:cNvPr id="7" name="직사각형 6"/>
          <p:cNvSpPr/>
          <p:nvPr/>
        </p:nvSpPr>
        <p:spPr>
          <a:xfrm>
            <a:off x="1979712" y="2996952"/>
            <a:ext cx="5328592" cy="23762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1763688" y="633115"/>
            <a:ext cx="5616624" cy="22918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7374027" y="1455863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err="1" smtClean="0"/>
              <a:t>메인이미지</a:t>
            </a:r>
            <a:endParaRPr lang="en-US" altLang="ko-KR" sz="1400" dirty="0" smtClean="0"/>
          </a:p>
          <a:p>
            <a:r>
              <a:rPr lang="en-US" altLang="ko-KR" sz="1400" dirty="0" smtClean="0"/>
              <a:t>(</a:t>
            </a:r>
            <a:r>
              <a:rPr lang="ko-KR" altLang="en-US" sz="1400" dirty="0" smtClean="0"/>
              <a:t>첨부</a:t>
            </a:r>
            <a:r>
              <a:rPr lang="en-US" altLang="ko-KR" sz="1400" dirty="0" smtClean="0"/>
              <a:t>)</a:t>
            </a:r>
            <a:endParaRPr lang="ko-KR" altLang="en-US" sz="1400" dirty="0"/>
          </a:p>
        </p:txBody>
      </p:sp>
      <p:sp>
        <p:nvSpPr>
          <p:cNvPr id="36" name="직사각형 35"/>
          <p:cNvSpPr/>
          <p:nvPr/>
        </p:nvSpPr>
        <p:spPr>
          <a:xfrm>
            <a:off x="6588223" y="9434"/>
            <a:ext cx="785803" cy="1752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1979712" y="5517232"/>
            <a:ext cx="532859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7326689" y="5411482"/>
            <a:ext cx="18325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/>
              <a:t>퀵메뉴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슬라이드배너</a:t>
            </a:r>
            <a:r>
              <a:rPr lang="en-US" altLang="ko-KR" sz="1200" dirty="0" smtClean="0"/>
              <a:t>)</a:t>
            </a:r>
          </a:p>
          <a:p>
            <a:r>
              <a:rPr lang="ko-KR" altLang="en-US" sz="1200" dirty="0" smtClean="0"/>
              <a:t>컴퓨터</a:t>
            </a:r>
            <a:r>
              <a:rPr lang="en-US" altLang="ko-KR" sz="1200" dirty="0" smtClean="0"/>
              <a:t>·</a:t>
            </a:r>
            <a:r>
              <a:rPr lang="ko-KR" altLang="en-US" sz="1200" dirty="0" smtClean="0"/>
              <a:t>데이터과학과</a:t>
            </a:r>
            <a:endParaRPr lang="en-US" altLang="ko-KR" sz="1200" dirty="0" smtClean="0"/>
          </a:p>
          <a:p>
            <a:r>
              <a:rPr lang="ko-KR" altLang="en-US" sz="1200" dirty="0" smtClean="0"/>
              <a:t>참고하여 비슷하게 적용</a:t>
            </a:r>
            <a:endParaRPr lang="ko-KR" alt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7336830" y="3064447"/>
            <a:ext cx="155042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노출 게시판</a:t>
            </a:r>
            <a:endParaRPr lang="en-US" altLang="ko-KR" sz="1400" dirty="0" smtClean="0"/>
          </a:p>
          <a:p>
            <a:r>
              <a:rPr lang="en-US" altLang="ko-KR" sz="1400" dirty="0" smtClean="0"/>
              <a:t>: </a:t>
            </a:r>
            <a:r>
              <a:rPr lang="ko-KR" altLang="en-US" sz="1400" dirty="0" smtClean="0"/>
              <a:t>데이터과학과</a:t>
            </a:r>
            <a:endParaRPr lang="en-US" altLang="ko-KR" sz="1400" dirty="0" smtClean="0"/>
          </a:p>
          <a:p>
            <a:r>
              <a:rPr lang="ko-KR" altLang="en-US" sz="1400" dirty="0" smtClean="0"/>
              <a:t>홈페이지와 동일</a:t>
            </a:r>
            <a:endParaRPr lang="ko-KR" alt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353501" y="-38838"/>
            <a:ext cx="10086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 smtClean="0"/>
              <a:t>최상단</a:t>
            </a:r>
            <a:r>
              <a:rPr lang="ko-KR" altLang="en-US" sz="1200" dirty="0" smtClean="0"/>
              <a:t> 링크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9683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303319" y="44624"/>
            <a:ext cx="46057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altLang="ko-KR" b="1" dirty="0" smtClean="0"/>
              <a:t>[</a:t>
            </a:r>
            <a:r>
              <a:rPr lang="ko-KR" altLang="en-US" b="1" dirty="0" smtClean="0"/>
              <a:t>인공지능학과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국문</a:t>
            </a:r>
            <a:r>
              <a:rPr lang="en-US" altLang="ko-KR" b="1" dirty="0" smtClean="0"/>
              <a:t>) </a:t>
            </a:r>
            <a:r>
              <a:rPr lang="ko-KR" altLang="en-US" b="1" dirty="0" err="1" smtClean="0"/>
              <a:t>메인페이지</a:t>
            </a:r>
            <a:r>
              <a:rPr lang="ko-KR" altLang="en-US" b="1" dirty="0" smtClean="0"/>
              <a:t> </a:t>
            </a:r>
            <a:r>
              <a:rPr lang="ko-KR" altLang="en-US" b="1" dirty="0"/>
              <a:t>요청사항</a:t>
            </a:r>
            <a:r>
              <a:rPr lang="en-US" altLang="ko-KR" b="1" dirty="0"/>
              <a:t>]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861634"/>
              </p:ext>
            </p:extLst>
          </p:nvPr>
        </p:nvGraphicFramePr>
        <p:xfrm>
          <a:off x="323528" y="1096120"/>
          <a:ext cx="8496944" cy="498084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42528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b="1" cap="none" spc="0" dirty="0">
                          <a:ln w="0"/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① 로고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u="none" cap="none" spc="0" dirty="0">
                          <a:ln w="0"/>
                          <a:solidFill>
                            <a:srgbClr val="FF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로고파일은 </a:t>
                      </a:r>
                      <a:r>
                        <a:rPr lang="en-US" altLang="ko-KR" sz="1200" b="1" u="none" cap="none" spc="0" dirty="0">
                          <a:ln w="0"/>
                          <a:solidFill>
                            <a:srgbClr val="FF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AI</a:t>
                      </a:r>
                      <a:r>
                        <a:rPr lang="ko-KR" altLang="en-US" sz="1200" b="1" u="none" cap="none" spc="0" dirty="0">
                          <a:ln w="0"/>
                          <a:solidFill>
                            <a:srgbClr val="FF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파일 형태로 </a:t>
                      </a:r>
                      <a:r>
                        <a:rPr lang="ko-KR" altLang="en-US" sz="1200" b="1" u="none" cap="none" spc="0" dirty="0" smtClean="0">
                          <a:ln w="0"/>
                          <a:solidFill>
                            <a:srgbClr val="FF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첨부</a:t>
                      </a:r>
                      <a:endParaRPr lang="en-US" altLang="ko-KR" sz="1200" b="1" u="none" cap="none" spc="0" dirty="0">
                        <a:ln w="0"/>
                        <a:solidFill>
                          <a:srgbClr val="FF0000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b="1" u="none" cap="none" spc="0" dirty="0">
                          <a:ln w="0"/>
                          <a:solidFill>
                            <a:srgbClr val="FFFF00"/>
                          </a:solidFill>
                          <a:effectLst/>
                        </a:rPr>
                        <a:t>레이아웃</a:t>
                      </a:r>
                      <a:endParaRPr lang="en-US" altLang="ko-KR" sz="1300" b="1" u="none" cap="none" spc="0" dirty="0">
                        <a:ln w="0"/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b="1" u="none" cap="none" spc="0" dirty="0">
                          <a:ln w="0"/>
                          <a:solidFill>
                            <a:srgbClr val="FFFF00"/>
                          </a:solidFill>
                          <a:effectLst/>
                        </a:rPr>
                        <a:t>디자인</a:t>
                      </a:r>
                      <a:r>
                        <a:rPr lang="en-US" altLang="ko-KR" sz="1300" b="1" u="none" cap="none" spc="0" dirty="0">
                          <a:ln w="0"/>
                          <a:solidFill>
                            <a:srgbClr val="FFFF00"/>
                          </a:solidFill>
                          <a:effectLst/>
                        </a:rPr>
                        <a:t/>
                      </a:r>
                      <a:br>
                        <a:rPr lang="en-US" altLang="ko-KR" sz="1300" b="1" u="none" cap="none" spc="0" dirty="0">
                          <a:ln w="0"/>
                          <a:solidFill>
                            <a:srgbClr val="FFFF00"/>
                          </a:solidFill>
                          <a:effectLst/>
                        </a:rPr>
                      </a:br>
                      <a:r>
                        <a:rPr lang="ko-KR" altLang="en-US" sz="1300" b="1" u="none" cap="none" spc="0" dirty="0">
                          <a:ln w="0"/>
                          <a:solidFill>
                            <a:srgbClr val="FFFF00"/>
                          </a:solidFill>
                          <a:effectLst/>
                        </a:rPr>
                        <a:t>변경불가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826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② </a:t>
                      </a:r>
                      <a:r>
                        <a:rPr lang="ko-KR" altLang="en-US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최상단링크</a:t>
                      </a:r>
                      <a:endParaRPr lang="ko-KR" altLang="en-US" sz="14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dirty="0" smtClean="0">
                          <a:solidFill>
                            <a:srgbClr val="404040"/>
                          </a:solidFill>
                        </a:rPr>
                        <a:t>HOME(</a:t>
                      </a:r>
                      <a:r>
                        <a:rPr lang="ko-KR" altLang="en-US" sz="1200" u="none" dirty="0" smtClean="0">
                          <a:solidFill>
                            <a:srgbClr val="404040"/>
                          </a:solidFill>
                        </a:rPr>
                        <a:t>컴퓨터학과 홈페이지</a:t>
                      </a:r>
                      <a:r>
                        <a:rPr lang="en-US" altLang="ko-KR" sz="1200" u="none" dirty="0" smtClean="0">
                          <a:solidFill>
                            <a:srgbClr val="404040"/>
                          </a:solidFill>
                        </a:rPr>
                        <a:t>) </a:t>
                      </a:r>
                      <a:r>
                        <a:rPr lang="ko-KR" altLang="en-US" sz="1200" u="none" baseline="0" dirty="0" smtClean="0">
                          <a:solidFill>
                            <a:srgbClr val="404040"/>
                          </a:solidFill>
                        </a:rPr>
                        <a:t>｜ 로그인 ｜ </a:t>
                      </a:r>
                      <a:r>
                        <a:rPr lang="en-US" altLang="ko-KR" sz="1200" u="none" baseline="0" dirty="0" smtClean="0">
                          <a:solidFill>
                            <a:srgbClr val="404040"/>
                          </a:solidFill>
                        </a:rPr>
                        <a:t>English(</a:t>
                      </a:r>
                      <a:r>
                        <a:rPr lang="ko-KR" altLang="en-US" sz="1200" u="none" baseline="0" dirty="0" smtClean="0">
                          <a:solidFill>
                            <a:srgbClr val="404040"/>
                          </a:solidFill>
                        </a:rPr>
                        <a:t>영문 홈페이지</a:t>
                      </a:r>
                      <a:r>
                        <a:rPr lang="en-US" altLang="ko-KR" sz="1200" u="none" baseline="0" dirty="0" smtClean="0">
                          <a:solidFill>
                            <a:srgbClr val="404040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latinLnBrk="1"/>
                      <a:endParaRPr lang="ko-KR" altLang="en-US" sz="1300" u="none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8152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③ 메뉴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하위메뉴를 포함 전체 </a:t>
                      </a:r>
                      <a:r>
                        <a:rPr lang="ko-KR" altLang="en-US" sz="1200" dirty="0" smtClean="0"/>
                        <a:t>메뉴 목록을 </a:t>
                      </a:r>
                      <a:r>
                        <a:rPr lang="ko-KR" altLang="en-US" sz="1200" dirty="0"/>
                        <a:t>문서로</a:t>
                      </a:r>
                      <a:r>
                        <a:rPr lang="ko-KR" altLang="en-US" sz="1200" baseline="0" dirty="0"/>
                        <a:t> 작성</a:t>
                      </a:r>
                      <a:endParaRPr lang="en-US" altLang="ko-KR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baseline="0" dirty="0" smtClean="0">
                          <a:solidFill>
                            <a:srgbClr val="C00000"/>
                          </a:solidFill>
                        </a:rPr>
                        <a:t>첨부</a:t>
                      </a:r>
                      <a:r>
                        <a:rPr lang="en-US" altLang="ko-KR" sz="1200" b="1" baseline="0" dirty="0" smtClean="0">
                          <a:solidFill>
                            <a:srgbClr val="C00000"/>
                          </a:solidFill>
                        </a:rPr>
                        <a:t>: CMS</a:t>
                      </a:r>
                      <a:r>
                        <a:rPr lang="ko-KR" altLang="en-US" sz="1200" b="1" baseline="0" dirty="0">
                          <a:solidFill>
                            <a:srgbClr val="C00000"/>
                          </a:solidFill>
                        </a:rPr>
                        <a:t>홈페이지</a:t>
                      </a:r>
                      <a:r>
                        <a:rPr lang="en-US" altLang="ko-KR" sz="1200" b="1" baseline="0" dirty="0">
                          <a:solidFill>
                            <a:srgbClr val="C00000"/>
                          </a:solidFill>
                        </a:rPr>
                        <a:t>_</a:t>
                      </a:r>
                      <a:r>
                        <a:rPr lang="ko-KR" altLang="en-US" sz="1200" b="1" baseline="0" dirty="0" err="1" smtClean="0">
                          <a:solidFill>
                            <a:srgbClr val="C00000"/>
                          </a:solidFill>
                        </a:rPr>
                        <a:t>메뉴구성안</a:t>
                      </a:r>
                      <a:r>
                        <a:rPr lang="en-US" altLang="ko-KR" sz="1200" b="1" baseline="0" dirty="0" smtClean="0">
                          <a:solidFill>
                            <a:srgbClr val="C00000"/>
                          </a:solidFill>
                        </a:rPr>
                        <a:t>(</a:t>
                      </a:r>
                      <a:r>
                        <a:rPr lang="ko-KR" altLang="en-US" sz="1200" b="1" baseline="0" dirty="0" smtClean="0">
                          <a:solidFill>
                            <a:srgbClr val="C00000"/>
                          </a:solidFill>
                        </a:rPr>
                        <a:t>인공지능학과</a:t>
                      </a:r>
                      <a:r>
                        <a:rPr lang="en-US" altLang="ko-KR" sz="1200" b="1" baseline="0" dirty="0" smtClean="0">
                          <a:solidFill>
                            <a:srgbClr val="C00000"/>
                          </a:solidFill>
                        </a:rPr>
                        <a:t>_</a:t>
                      </a:r>
                      <a:r>
                        <a:rPr lang="ko-KR" altLang="en-US" sz="1200" b="1" baseline="0" dirty="0" smtClean="0">
                          <a:solidFill>
                            <a:srgbClr val="C00000"/>
                          </a:solidFill>
                        </a:rPr>
                        <a:t>국문</a:t>
                      </a:r>
                      <a:r>
                        <a:rPr lang="en-US" altLang="ko-KR" sz="1200" b="1" baseline="0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7190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④ 메인 </a:t>
                      </a:r>
                      <a:r>
                        <a:rPr lang="en-US" altLang="ko-KR" sz="1200" b="1" dirty="0">
                          <a:solidFill>
                            <a:schemeClr val="bg1"/>
                          </a:solidFill>
                        </a:rPr>
                        <a:t>Visual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</a:rPr>
                        <a:t/>
                      </a:r>
                      <a:br>
                        <a:rPr lang="en-US" altLang="ko-KR" sz="1200" b="1" baseline="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</a:rPr>
                        <a:t> (</a:t>
                      </a:r>
                      <a:r>
                        <a:rPr lang="ko-KR" altLang="en-US" sz="1200" b="1" baseline="0" dirty="0">
                          <a:solidFill>
                            <a:schemeClr val="bg1"/>
                          </a:solidFill>
                        </a:rPr>
                        <a:t>메인 이미지 및 메인 문구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ko-KR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ko-KR" altLang="en-US" sz="1200" b="0" baseline="0" dirty="0" smtClean="0">
                          <a:solidFill>
                            <a:schemeClr val="tx1"/>
                          </a:solidFill>
                        </a:rPr>
                        <a:t>메인 이미지</a:t>
                      </a:r>
                      <a:r>
                        <a:rPr lang="en-US" altLang="ko-KR" sz="1200" b="0" baseline="0" dirty="0" smtClean="0">
                          <a:solidFill>
                            <a:schemeClr val="tx1"/>
                          </a:solidFill>
                        </a:rPr>
                        <a:t>: 2</a:t>
                      </a:r>
                      <a:r>
                        <a:rPr lang="ko-KR" altLang="en-US" sz="1200" b="0" baseline="0" dirty="0" smtClean="0">
                          <a:solidFill>
                            <a:schemeClr val="tx1"/>
                          </a:solidFill>
                        </a:rPr>
                        <a:t>장 별첨</a:t>
                      </a:r>
                      <a:endParaRPr lang="en-US" altLang="ko-KR" sz="12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28600" marR="0" indent="-2286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ko-KR" altLang="en-US" sz="1200" b="0" baseline="0" dirty="0" smtClean="0">
                          <a:solidFill>
                            <a:schemeClr val="tx1"/>
                          </a:solidFill>
                        </a:rPr>
                        <a:t>메인 문구</a:t>
                      </a:r>
                      <a:r>
                        <a:rPr lang="en-US" altLang="ko-KR" sz="1200" b="0" baseline="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ko-KR" altLang="en-US" sz="1200" b="0" baseline="0" dirty="0" smtClean="0">
                          <a:solidFill>
                            <a:schemeClr val="tx1"/>
                          </a:solidFill>
                        </a:rPr>
                        <a:t>데이터과학과 홈페이지 문구 디자인과 비슷하게 제작 요청</a:t>
                      </a:r>
                      <a:endParaRPr lang="en-US" altLang="ko-KR" sz="12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28600" marR="0" indent="-2286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US" altLang="ko-KR" sz="12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1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Korea Univ. College of Informatics</a:t>
                      </a:r>
                    </a:p>
                    <a:p>
                      <a:pPr marL="0" marR="0" lvl="1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Dept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Artificial Intelligence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이미지 파일은 별도로 압축하여 첨부</a:t>
                      </a:r>
                      <a:r>
                        <a:rPr lang="en-US" altLang="ko-KR" sz="1200" dirty="0" smtClean="0"/>
                        <a:t>)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395536" y="485964"/>
            <a:ext cx="84451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ko-KR" sz="1600" b="1" dirty="0" err="1"/>
              <a:t>cms</a:t>
            </a:r>
            <a:r>
              <a:rPr lang="ko-KR" altLang="en-US" sz="1600" b="1" dirty="0"/>
              <a:t>홈페이지의</a:t>
            </a:r>
            <a:r>
              <a:rPr lang="ko-KR" altLang="en-US" sz="1600" b="1" dirty="0">
                <a:solidFill>
                  <a:srgbClr val="FF0000"/>
                </a:solidFill>
              </a:rPr>
              <a:t> 메뉴 스타일</a:t>
            </a:r>
            <a:r>
              <a:rPr lang="en-US" altLang="ko-KR" sz="1600" b="1" dirty="0">
                <a:solidFill>
                  <a:srgbClr val="FF0000"/>
                </a:solidFill>
              </a:rPr>
              <a:t>, footer(</a:t>
            </a:r>
            <a:r>
              <a:rPr lang="ko-KR" altLang="en-US" sz="1600" b="1" dirty="0" err="1">
                <a:solidFill>
                  <a:srgbClr val="FF0000"/>
                </a:solidFill>
              </a:rPr>
              <a:t>하단메뉴</a:t>
            </a:r>
            <a:r>
              <a:rPr lang="en-US" altLang="ko-KR" sz="1600" b="1" dirty="0">
                <a:solidFill>
                  <a:srgbClr val="FF0000"/>
                </a:solidFill>
              </a:rPr>
              <a:t>)</a:t>
            </a:r>
            <a:r>
              <a:rPr lang="ko-KR" altLang="en-US" sz="1600" b="1" dirty="0">
                <a:solidFill>
                  <a:srgbClr val="FF0000"/>
                </a:solidFill>
              </a:rPr>
              <a:t> 등 기본적인 화면 구조</a:t>
            </a:r>
            <a:r>
              <a:rPr lang="ko-KR" altLang="en-US" sz="1600" b="1" u="sng" dirty="0"/>
              <a:t>는</a:t>
            </a:r>
            <a:endParaRPr lang="en-US" altLang="ko-KR" sz="1600" b="1" u="sng" dirty="0"/>
          </a:p>
          <a:p>
            <a:pPr>
              <a:buNone/>
            </a:pPr>
            <a:r>
              <a:rPr lang="ko-KR" altLang="en-US" sz="1600" b="1" u="sng" dirty="0"/>
              <a:t>변경이 불가능하나</a:t>
            </a:r>
            <a:r>
              <a:rPr lang="en-US" altLang="ko-KR" sz="1600" b="1" u="sng" dirty="0"/>
              <a:t>, </a:t>
            </a:r>
            <a:r>
              <a:rPr lang="ko-KR" altLang="en-US" sz="1600" b="1" u="sng" dirty="0"/>
              <a:t>메인 구성 요소의 추가 삭제</a:t>
            </a:r>
            <a:r>
              <a:rPr lang="en-US" altLang="ko-KR" sz="1600" b="1" u="sng" dirty="0"/>
              <a:t>, </a:t>
            </a:r>
            <a:r>
              <a:rPr lang="ko-KR" altLang="en-US" sz="1600" b="1" u="sng" dirty="0"/>
              <a:t>위치 변경 정도는 가능합니다</a:t>
            </a:r>
            <a:r>
              <a:rPr lang="en-US" altLang="ko-KR" sz="1600" b="1" u="sng" dirty="0"/>
              <a:t>.</a:t>
            </a:r>
            <a:endParaRPr lang="en-US" altLang="ko-KR" sz="1600" b="1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361" y="1146375"/>
            <a:ext cx="2232591" cy="626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07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69398"/>
              </p:ext>
            </p:extLst>
          </p:nvPr>
        </p:nvGraphicFramePr>
        <p:xfrm>
          <a:off x="323528" y="548680"/>
          <a:ext cx="8496944" cy="606889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2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21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2108">
                  <a:extLst>
                    <a:ext uri="{9D8B030D-6E8A-4147-A177-3AD203B41FA5}">
                      <a16:colId xmlns:a16="http://schemas.microsoft.com/office/drawing/2014/main" val="3309150988"/>
                    </a:ext>
                  </a:extLst>
                </a:gridCol>
              </a:tblGrid>
              <a:tr h="1121347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⑤ 게시판</a:t>
                      </a:r>
                      <a:r>
                        <a:rPr lang="en-US" altLang="ko-KR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ko-KR" altLang="en-US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선택</a:t>
                      </a:r>
                      <a:r>
                        <a:rPr lang="en-US" altLang="ko-KR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ko-KR" altLang="en-US" sz="14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/>
                        <a:t>기존 홈페이지 게시판</a:t>
                      </a:r>
                      <a:r>
                        <a:rPr lang="ko-KR" altLang="en-US" sz="1000" baseline="0" dirty="0"/>
                        <a:t> 이관 불가 </a:t>
                      </a:r>
                      <a:r>
                        <a:rPr lang="en-US" altLang="ko-KR" sz="1000" baseline="0" dirty="0"/>
                        <a:t>(</a:t>
                      </a:r>
                      <a:r>
                        <a:rPr lang="ko-KR" altLang="en-US" sz="1000" baseline="0" dirty="0"/>
                        <a:t>옮겨야 할 경우 각 사이트 관리자가 </a:t>
                      </a:r>
                      <a:r>
                        <a:rPr lang="ko-KR" altLang="en-US" sz="1000" baseline="0" dirty="0">
                          <a:solidFill>
                            <a:srgbClr val="FF0000"/>
                          </a:solidFill>
                        </a:rPr>
                        <a:t>직접 옮겨야 함</a:t>
                      </a:r>
                      <a:r>
                        <a:rPr lang="en-US" altLang="ko-KR" sz="1000" baseline="0" dirty="0"/>
                        <a:t>)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8790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b="1" dirty="0">
                          <a:solidFill>
                            <a:srgbClr val="FF0000"/>
                          </a:solidFill>
                        </a:rPr>
                        <a:t>⑥ </a:t>
                      </a:r>
                      <a:r>
                        <a:rPr lang="ko-KR" altLang="en-US" sz="1400" b="1" dirty="0" err="1">
                          <a:solidFill>
                            <a:srgbClr val="FF0000"/>
                          </a:solidFill>
                        </a:rPr>
                        <a:t>서브게시판</a:t>
                      </a:r>
                      <a:r>
                        <a:rPr lang="en-US" altLang="ko-KR" sz="1400" b="1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400" b="1" dirty="0">
                          <a:solidFill>
                            <a:srgbClr val="FF0000"/>
                          </a:solidFill>
                        </a:rPr>
                        <a:t>선택</a:t>
                      </a:r>
                      <a:r>
                        <a:rPr lang="en-US" altLang="ko-KR" sz="1400" b="1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ko-KR" alt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X</a:t>
                      </a:r>
                      <a:endParaRPr lang="ko-KR" altLang="en-US" sz="1200" b="0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/>
                        <a:t>*8</a:t>
                      </a:r>
                      <a:r>
                        <a:rPr lang="ko-KR" altLang="en-US" sz="1200" b="1" dirty="0" smtClean="0"/>
                        <a:t>번 슬라이드 배너 이미지는 별도 첨부</a:t>
                      </a:r>
                      <a:endParaRPr lang="en-US" altLang="ko-KR" sz="12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99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dirty="0">
                          <a:solidFill>
                            <a:srgbClr val="FF0000"/>
                          </a:solidFill>
                        </a:rPr>
                        <a:t>⑦ </a:t>
                      </a:r>
                      <a:r>
                        <a:rPr lang="ko-KR" altLang="en-US" sz="1400" b="1" dirty="0" err="1">
                          <a:solidFill>
                            <a:srgbClr val="FF0000"/>
                          </a:solidFill>
                        </a:rPr>
                        <a:t>메뉴링크</a:t>
                      </a:r>
                      <a:r>
                        <a:rPr lang="en-US" altLang="ko-KR" sz="1400" b="1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400" b="1" dirty="0">
                          <a:solidFill>
                            <a:srgbClr val="FF0000"/>
                          </a:solidFill>
                        </a:rPr>
                        <a:t>선택</a:t>
                      </a:r>
                      <a:r>
                        <a:rPr lang="en-US" altLang="ko-KR" sz="1400" b="1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ko-KR" alt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X</a:t>
                      </a:r>
                      <a:endParaRPr lang="ko-KR" altLang="en-US" sz="1200" b="0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b="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820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⑧ 슬라이드 배너</a:t>
                      </a:r>
                      <a:r>
                        <a:rPr lang="en-US" altLang="ko-KR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ko-KR" altLang="en-US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선택</a:t>
                      </a:r>
                      <a:r>
                        <a:rPr lang="en-US" altLang="ko-KR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ko-KR" altLang="en-US" sz="14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28600" marR="0" indent="-2286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ko-KR" altLang="en-US" sz="1200" b="0" u="none" dirty="0" smtClean="0">
                          <a:solidFill>
                            <a:schemeClr val="tx1"/>
                          </a:solidFill>
                        </a:rPr>
                        <a:t>고려대학교 </a:t>
                      </a:r>
                      <a:r>
                        <a:rPr lang="en-US" altLang="ko-KR" sz="1200" b="0" u="none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ko-KR" sz="1200" b="0" u="none" dirty="0" smtClean="0">
                          <a:solidFill>
                            <a:schemeClr val="tx1"/>
                          </a:solidFill>
                          <a:hlinkClick r:id="rId3"/>
                        </a:rPr>
                        <a:t>https://www.korea.ac.kr/sites/ko/index.do</a:t>
                      </a:r>
                      <a:r>
                        <a:rPr lang="en-US" altLang="ko-KR" sz="1200" b="0" u="none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228600" marR="0" indent="-2286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ko-KR" altLang="en-US" sz="1200" b="0" u="none" baseline="0" dirty="0" smtClean="0">
                          <a:solidFill>
                            <a:schemeClr val="tx1"/>
                          </a:solidFill>
                        </a:rPr>
                        <a:t>고려대학교 </a:t>
                      </a:r>
                      <a:r>
                        <a:rPr lang="ko-KR" altLang="en-US" sz="1200" b="0" u="none" baseline="0" dirty="0" err="1" smtClean="0">
                          <a:solidFill>
                            <a:schemeClr val="tx1"/>
                          </a:solidFill>
                        </a:rPr>
                        <a:t>정보대학</a:t>
                      </a:r>
                      <a:r>
                        <a:rPr lang="ko-KR" altLang="en-US" sz="1200" b="0" u="non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200" b="0" u="none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ko-KR" sz="1200" b="0" u="none" baseline="0" dirty="0" smtClean="0">
                          <a:solidFill>
                            <a:schemeClr val="tx1"/>
                          </a:solidFill>
                          <a:hlinkClick r:id="rId4"/>
                        </a:rPr>
                        <a:t>https://info.korea.ac.kr/info/index.do</a:t>
                      </a:r>
                      <a:r>
                        <a:rPr lang="en-US" altLang="ko-KR" sz="1200" b="0" u="none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228600" marR="0" indent="-2286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ko-KR" altLang="en-US" sz="1200" b="0" u="none" baseline="0" dirty="0" smtClean="0">
                          <a:solidFill>
                            <a:schemeClr val="tx1"/>
                          </a:solidFill>
                        </a:rPr>
                        <a:t>고려대학교 </a:t>
                      </a:r>
                      <a:r>
                        <a:rPr lang="ko-KR" altLang="en-US" sz="1200" b="0" u="none" baseline="0" dirty="0" err="1" smtClean="0">
                          <a:solidFill>
                            <a:schemeClr val="tx1"/>
                          </a:solidFill>
                        </a:rPr>
                        <a:t>정보대학</a:t>
                      </a:r>
                      <a:r>
                        <a:rPr lang="ko-KR" altLang="en-US" sz="1200" b="0" u="none" baseline="0" dirty="0" smtClean="0">
                          <a:solidFill>
                            <a:schemeClr val="tx1"/>
                          </a:solidFill>
                        </a:rPr>
                        <a:t> 컴퓨터학과 </a:t>
                      </a:r>
                      <a:r>
                        <a:rPr lang="en-US" altLang="ko-KR" sz="1200" b="0" u="none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ko-KR" sz="1200" b="0" u="none" baseline="0" dirty="0" smtClean="0">
                          <a:solidFill>
                            <a:schemeClr val="tx1"/>
                          </a:solidFill>
                          <a:hlinkClick r:id="rId5"/>
                        </a:rPr>
                        <a:t>https://cs.korea.ac.kr/cs/index.do</a:t>
                      </a:r>
                      <a:r>
                        <a:rPr lang="en-US" altLang="ko-KR" sz="1200" b="0" u="none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228600" marR="0" indent="-2286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ko-KR" altLang="en-US" sz="1200" b="0" u="none" baseline="0" dirty="0" smtClean="0">
                          <a:solidFill>
                            <a:schemeClr val="tx1"/>
                          </a:solidFill>
                        </a:rPr>
                        <a:t>고려대학교 </a:t>
                      </a:r>
                      <a:r>
                        <a:rPr lang="ko-KR" altLang="en-US" sz="1200" b="0" u="none" baseline="0" dirty="0" err="1" smtClean="0">
                          <a:solidFill>
                            <a:schemeClr val="tx1"/>
                          </a:solidFill>
                        </a:rPr>
                        <a:t>정보대학</a:t>
                      </a:r>
                      <a:r>
                        <a:rPr lang="ko-KR" altLang="en-US" sz="1200" b="0" u="none" baseline="0" dirty="0" smtClean="0">
                          <a:solidFill>
                            <a:schemeClr val="tx1"/>
                          </a:solidFill>
                        </a:rPr>
                        <a:t> 데이터과학과 </a:t>
                      </a:r>
                      <a:r>
                        <a:rPr lang="en-US" altLang="ko-KR" sz="1200" b="0" u="none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ko-KR" sz="1200" b="0" u="none" baseline="0" dirty="0" smtClean="0">
                          <a:solidFill>
                            <a:schemeClr val="tx1"/>
                          </a:solidFill>
                          <a:hlinkClick r:id="rId6"/>
                        </a:rPr>
                        <a:t>https://datascience.korea.ac.kr/ds/index.do</a:t>
                      </a:r>
                      <a:r>
                        <a:rPr lang="en-US" altLang="ko-KR" sz="1200" b="0" u="none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228600" marR="0" indent="-2286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ko-KR" altLang="en-US" sz="1200" b="0" u="none" baseline="0" dirty="0" smtClean="0">
                          <a:solidFill>
                            <a:schemeClr val="tx1"/>
                          </a:solidFill>
                        </a:rPr>
                        <a:t>고려대학교 </a:t>
                      </a:r>
                      <a:r>
                        <a:rPr lang="en-US" altLang="ko-KR" sz="1200" b="0" u="none" baseline="0" dirty="0" smtClean="0">
                          <a:solidFill>
                            <a:schemeClr val="tx1"/>
                          </a:solidFill>
                        </a:rPr>
                        <a:t>SSC</a:t>
                      </a:r>
                      <a:r>
                        <a:rPr lang="ko-KR" altLang="en-US" sz="1200" b="0" u="non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200" b="0" u="none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ko-KR" sz="1200" b="0" u="none" baseline="0" dirty="0" smtClean="0">
                          <a:solidFill>
                            <a:schemeClr val="tx1"/>
                          </a:solidFill>
                          <a:hlinkClick r:id="rId7"/>
                        </a:rPr>
                        <a:t>https://job.korea.ac.kr/#anchor1</a:t>
                      </a:r>
                      <a:r>
                        <a:rPr lang="en-US" altLang="ko-KR" sz="1200" b="0" u="none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228600" marR="0" indent="-2286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ko-KR" altLang="en-US" sz="1200" b="0" u="none" baseline="0" dirty="0" smtClean="0">
                          <a:solidFill>
                            <a:schemeClr val="tx1"/>
                          </a:solidFill>
                        </a:rPr>
                        <a:t>고려대학교 </a:t>
                      </a:r>
                      <a:r>
                        <a:rPr lang="ko-KR" altLang="en-US" sz="1200" b="0" u="none" baseline="0" dirty="0" err="1" smtClean="0">
                          <a:solidFill>
                            <a:schemeClr val="tx1"/>
                          </a:solidFill>
                        </a:rPr>
                        <a:t>입학처</a:t>
                      </a:r>
                      <a:r>
                        <a:rPr lang="ko-KR" altLang="en-US" sz="1200" b="0" u="non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200" b="0" u="none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ko-KR" sz="1200" b="0" u="none" baseline="0" dirty="0" smtClean="0">
                          <a:solidFill>
                            <a:schemeClr val="tx1"/>
                          </a:solidFill>
                          <a:hlinkClick r:id="rId8"/>
                        </a:rPr>
                        <a:t>https://oku.korea.ac.kr/</a:t>
                      </a:r>
                      <a:r>
                        <a:rPr lang="en-US" altLang="ko-KR" sz="1200" b="0" u="none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228600" marR="0" indent="-22860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altLang="ko-KR" sz="1200" b="0" u="none" baseline="0" dirty="0" smtClean="0">
                          <a:solidFill>
                            <a:schemeClr val="tx1"/>
                          </a:solidFill>
                        </a:rPr>
                        <a:t>SICS </a:t>
                      </a:r>
                      <a:r>
                        <a:rPr lang="ko-KR" altLang="en-US" sz="1200" b="0" u="none" baseline="0" dirty="0" err="1" smtClean="0">
                          <a:solidFill>
                            <a:schemeClr val="tx1"/>
                          </a:solidFill>
                        </a:rPr>
                        <a:t>컴퓨터학</a:t>
                      </a:r>
                      <a:r>
                        <a:rPr lang="ko-KR" altLang="en-US" sz="1200" b="0" u="non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200" b="0" u="none" baseline="0" dirty="0" err="1" smtClean="0">
                          <a:solidFill>
                            <a:schemeClr val="tx1"/>
                          </a:solidFill>
                        </a:rPr>
                        <a:t>학술정보큐레이션</a:t>
                      </a:r>
                      <a:r>
                        <a:rPr lang="ko-KR" altLang="en-US" sz="1200" b="0" u="non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200" b="0" u="none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ko-KR" sz="1200" b="0" u="none" baseline="0" dirty="0" smtClean="0">
                          <a:solidFill>
                            <a:schemeClr val="tx1"/>
                          </a:solidFill>
                          <a:hlinkClick r:id="rId9"/>
                        </a:rPr>
                        <a:t>https://sics.korea.ac.kr/cs/</a:t>
                      </a:r>
                      <a:r>
                        <a:rPr lang="en-US" altLang="ko-KR" sz="1200" b="0" u="none" baseline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altLang="ko-KR" sz="1200" b="0" u="none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345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</a:rPr>
                        <a:t>⑨ </a:t>
                      </a:r>
                      <a:r>
                        <a:rPr lang="ko-KR" altLang="en-US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주소</a:t>
                      </a:r>
                      <a:endParaRPr lang="en-US" altLang="ko-KR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주소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새 우편번호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-5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자리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altLang="ko-KR" sz="12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200" b="1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도로명</a:t>
                      </a:r>
                      <a:r>
                        <a:rPr lang="ko-KR" altLang="en-US" sz="12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주소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[02841] </a:t>
                      </a:r>
                      <a:r>
                        <a:rPr lang="ko-KR" altLang="en-US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서울특별시 성북구 </a:t>
                      </a:r>
                      <a:r>
                        <a:rPr lang="ko-KR" altLang="en-US" sz="12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안암로</a:t>
                      </a:r>
                      <a:r>
                        <a:rPr lang="ko-KR" altLang="en-US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145 </a:t>
                      </a:r>
                      <a:r>
                        <a:rPr lang="ko-KR" altLang="en-US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고려대학교 자연계캠퍼스 </a:t>
                      </a:r>
                      <a:r>
                        <a:rPr lang="ko-KR" altLang="en-US" sz="12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우정정보관</a:t>
                      </a:r>
                      <a:r>
                        <a:rPr lang="ko-KR" altLang="en-US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  <a:r>
                        <a:rPr lang="ko-KR" altLang="en-US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호</a:t>
                      </a:r>
                      <a:endParaRPr lang="en-US" altLang="ko-KR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전화번호 </a:t>
                      </a:r>
                      <a:r>
                        <a:rPr lang="en-US" altLang="ko-K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02-3290-4132, 4133</a:t>
                      </a:r>
                      <a:endParaRPr lang="en-US" altLang="ko-KR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E-Mail </a:t>
                      </a:r>
                      <a:r>
                        <a:rPr lang="en-US" altLang="ko-KR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cscoi@korea.ac.kr</a:t>
                      </a:r>
                      <a:endParaRPr lang="en-US" altLang="ko-KR" sz="12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010472"/>
              </p:ext>
            </p:extLst>
          </p:nvPr>
        </p:nvGraphicFramePr>
        <p:xfrm>
          <a:off x="2483768" y="700776"/>
          <a:ext cx="4176464" cy="8560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52443617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3516223626"/>
                    </a:ext>
                  </a:extLst>
                </a:gridCol>
              </a:tblGrid>
              <a:tr h="43095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정보광장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공지사항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학부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표기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학부 공지사항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정보광장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공지사항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대학원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표기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</a:rPr>
                        <a:t>대학원 공지사항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0531326"/>
                  </a:ext>
                </a:extLst>
              </a:tr>
              <a:tr h="4250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정보광장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행사 및 소식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정보광장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진로정보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채용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*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표기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="0" dirty="0" err="1" smtClean="0">
                          <a:solidFill>
                            <a:schemeClr val="tx1"/>
                          </a:solidFill>
                        </a:rPr>
                        <a:t>진로정보</a:t>
                      </a:r>
                      <a:endParaRPr lang="ko-KR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49481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920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2106</TotalTime>
  <Words>313</Words>
  <Application>Microsoft Office PowerPoint</Application>
  <PresentationFormat>화면 슬라이드 쇼(4:3)</PresentationFormat>
  <Paragraphs>62</Paragraphs>
  <Slides>3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164</cp:revision>
  <dcterms:created xsi:type="dcterms:W3CDTF">2011-04-21T04:18:35Z</dcterms:created>
  <dcterms:modified xsi:type="dcterms:W3CDTF">2025-03-06T08:17:19Z</dcterms:modified>
</cp:coreProperties>
</file>